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8" r:id="rId13"/>
    <p:sldId id="269" r:id="rId14"/>
    <p:sldId id="265" r:id="rId15"/>
    <p:sldId id="267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0131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057870"/>
            <a:ext cx="7477601" cy="166639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6560"/>
              </a:lnSpc>
              <a:buNone/>
            </a:pPr>
            <a:r>
              <a:rPr lang="en-US" sz="4400" b="1" kern="0" spc="-157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</a:t>
            </a:r>
            <a:r>
              <a:rPr lang="en-IN" altLang="en-US" sz="4400" b="1" kern="0" spc="-157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ULTILINGUAL SOCIAL MEDIA ANALYTICS</a:t>
            </a:r>
            <a:endParaRPr lang="en-IN" altLang="en-US" sz="4400" b="1" kern="0" spc="-157" dirty="0">
              <a:solidFill>
                <a:srgbClr val="FFFFF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411595" y="3750310"/>
            <a:ext cx="7460615" cy="155067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240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the impact of social media across different languages is crucial in today's globalized world. It involves analyzing, extracting, and interpreting data from various social media platforms in different languages.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2475865" y="641985"/>
            <a:ext cx="9679305" cy="9785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IN" altLang="en-US" sz="4800">
                <a:latin typeface="Franklin Gothic Demi" panose="020B0703020102020204" charset="0"/>
                <a:cs typeface="Franklin Gothic Demi" panose="020B0703020102020204" charset="0"/>
              </a:rPr>
              <a:t>Our Code Input page</a:t>
            </a:r>
            <a:endParaRPr lang="en-IN" altLang="en-US" sz="4800">
              <a:latin typeface="Franklin Gothic Demi" panose="020B0703020102020204" charset="0"/>
              <a:cs typeface="Franklin Gothic Demi" panose="020B0703020102020204" charset="0"/>
            </a:endParaRPr>
          </a:p>
        </p:txBody>
      </p:sp>
      <p:pic>
        <p:nvPicPr>
          <p:cNvPr id="3" name="Picture 2" descr="Screenshot (6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59965" y="2103120"/>
            <a:ext cx="10109835" cy="56870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2475865" y="641985"/>
            <a:ext cx="9679305" cy="9785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IN" altLang="en-US" sz="4800">
                <a:latin typeface="Franklin Gothic Demi" panose="020B0703020102020204" charset="0"/>
                <a:cs typeface="Franklin Gothic Demi" panose="020B0703020102020204" charset="0"/>
              </a:rPr>
              <a:t>Our Code Output page</a:t>
            </a:r>
            <a:endParaRPr lang="en-IN" altLang="en-US" sz="4800">
              <a:latin typeface="Franklin Gothic Demi" panose="020B0703020102020204" charset="0"/>
              <a:cs typeface="Franklin Gothic Demi" panose="020B0703020102020204" charset="0"/>
            </a:endParaRPr>
          </a:p>
        </p:txBody>
      </p:sp>
      <p:pic>
        <p:nvPicPr>
          <p:cNvPr id="3" name="Picture 2" descr="Screenshot (65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21230" y="1854200"/>
            <a:ext cx="10187305" cy="57308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3679388" y="1547416"/>
            <a:ext cx="7286863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5470"/>
              </a:lnSpc>
              <a:buNone/>
            </a:pPr>
            <a:r>
              <a:rPr lang="en-US" sz="5400" b="1" kern="0" spc="-13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</a:t>
            </a:r>
            <a:r>
              <a:rPr lang="en-IN" altLang="en-US" sz="5400" b="1" kern="0" spc="-13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ONCLUSION</a:t>
            </a:r>
            <a:endParaRPr lang="en-IN" altLang="en-US" sz="5400" b="1" kern="0" spc="-131" dirty="0">
              <a:solidFill>
                <a:srgbClr val="FFFFF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037993" y="3466505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kern="0" spc="-66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Diverse Insights</a:t>
            </a:r>
            <a:endParaRPr lang="en-US" sz="2185" dirty="0"/>
          </a:p>
        </p:txBody>
      </p:sp>
      <p:sp>
        <p:nvSpPr>
          <p:cNvPr id="6" name="Text 3"/>
          <p:cNvSpPr/>
          <p:nvPr/>
        </p:nvSpPr>
        <p:spPr>
          <a:xfrm>
            <a:off x="2037993" y="4035862"/>
            <a:ext cx="315634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Multilingual social media analytics provides valuable, diverse insights essential for global strategies and market expansion.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466505"/>
            <a:ext cx="2489478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kern="0" spc="-66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Growth Opportunities</a:t>
            </a:r>
            <a:endParaRPr lang="en-US" sz="2185" dirty="0"/>
          </a:p>
        </p:txBody>
      </p:sp>
      <p:sp>
        <p:nvSpPr>
          <p:cNvPr id="8" name="Text 5"/>
          <p:cNvSpPr/>
          <p:nvPr/>
        </p:nvSpPr>
        <p:spPr>
          <a:xfrm>
            <a:off x="5743932" y="4035862"/>
            <a:ext cx="315634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Identifying and leveraging growth opportunities in diverse regions through comprehensive multilingual analysis.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466505"/>
            <a:ext cx="2471618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kern="0" spc="-66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Continuous Evolution</a:t>
            </a:r>
            <a:endParaRPr lang="en-US" sz="2185" dirty="0"/>
          </a:p>
        </p:txBody>
      </p:sp>
      <p:sp>
        <p:nvSpPr>
          <p:cNvPr id="10" name="Text 7"/>
          <p:cNvSpPr/>
          <p:nvPr/>
        </p:nvSpPr>
        <p:spPr>
          <a:xfrm>
            <a:off x="9449872" y="4035862"/>
            <a:ext cx="315634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Recognizing the need for continuous evolution in tools and techniques to adapt to changing global dynamics.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>
          <a:gsLst>
            <a:gs pos="0">
              <a:schemeClr val="bg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3072765" y="3097530"/>
            <a:ext cx="8484870" cy="17183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IN" altLang="en-US" sz="8800">
                <a:solidFill>
                  <a:schemeClr val="tx2">
                    <a:lumMod val="75000"/>
                  </a:schemeClr>
                </a:solidFill>
                <a:latin typeface="Algerian" panose="04020705040A02060702" charset="0"/>
                <a:cs typeface="Algerian" panose="04020705040A02060702" charset="0"/>
              </a:rPr>
              <a:t>THANK YOU</a:t>
            </a:r>
            <a:endParaRPr lang="en-IN" altLang="en-US" sz="8800">
              <a:solidFill>
                <a:schemeClr val="tx2">
                  <a:lumMod val="75000"/>
                </a:schemeClr>
              </a:solidFill>
              <a:latin typeface="Algerian" panose="04020705040A02060702" charset="0"/>
              <a:cs typeface="Algerian" panose="04020705040A0206070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143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26847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70700" y="1582420"/>
            <a:ext cx="4996815" cy="91249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4375"/>
              </a:lnSpc>
              <a:buNone/>
            </a:pPr>
            <a:r>
              <a:rPr lang="en-US" sz="4400" b="1" kern="0" spc="-105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TEAM MEMBERS</a:t>
            </a:r>
            <a:endParaRPr lang="en-US" sz="4400" b="1" dirty="0"/>
          </a:p>
        </p:txBody>
      </p:sp>
      <p:sp>
        <p:nvSpPr>
          <p:cNvPr id="6" name="Shape 2"/>
          <p:cNvSpPr/>
          <p:nvPr/>
        </p:nvSpPr>
        <p:spPr>
          <a:xfrm>
            <a:off x="4652724" y="3376970"/>
            <a:ext cx="4542115" cy="2280880"/>
          </a:xfrm>
          <a:prstGeom prst="roundRect">
            <a:avLst>
              <a:gd name="adj" fmla="val 438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882515" y="3606125"/>
            <a:ext cx="408253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b="1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Asha Jyothi - 21JN1A4514</a:t>
            </a:r>
            <a:endParaRPr lang="en-US" sz="1750" b="1" dirty="0"/>
          </a:p>
        </p:txBody>
      </p:sp>
      <p:sp>
        <p:nvSpPr>
          <p:cNvPr id="8" name="Text 4"/>
          <p:cNvSpPr/>
          <p:nvPr/>
        </p:nvSpPr>
        <p:spPr>
          <a:xfrm>
            <a:off x="4882515" y="4096028"/>
            <a:ext cx="408253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b="1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Kavya - 21JN1A4510</a:t>
            </a:r>
            <a:endParaRPr lang="en-US" sz="1750" b="1" dirty="0"/>
          </a:p>
        </p:txBody>
      </p:sp>
      <p:sp>
        <p:nvSpPr>
          <p:cNvPr id="9" name="Text 5"/>
          <p:cNvSpPr/>
          <p:nvPr/>
        </p:nvSpPr>
        <p:spPr>
          <a:xfrm>
            <a:off x="4882515" y="4584025"/>
            <a:ext cx="408253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b="1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Thanuja - 21JN1A4502</a:t>
            </a:r>
            <a:endParaRPr lang="en-US" sz="1750" b="1" dirty="0"/>
          </a:p>
        </p:txBody>
      </p:sp>
      <p:sp>
        <p:nvSpPr>
          <p:cNvPr id="10" name="Text 6"/>
          <p:cNvSpPr/>
          <p:nvPr/>
        </p:nvSpPr>
        <p:spPr>
          <a:xfrm>
            <a:off x="4882515" y="5072658"/>
            <a:ext cx="408253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b="1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Devi - 21JN1A4566</a:t>
            </a:r>
            <a:endParaRPr lang="en-US" sz="1750" b="1" dirty="0"/>
          </a:p>
        </p:txBody>
      </p:sp>
      <p:sp>
        <p:nvSpPr>
          <p:cNvPr id="11" name="Shape 7"/>
          <p:cNvSpPr/>
          <p:nvPr/>
        </p:nvSpPr>
        <p:spPr>
          <a:xfrm>
            <a:off x="9578300" y="3376970"/>
            <a:ext cx="4542115" cy="2280880"/>
          </a:xfrm>
          <a:prstGeom prst="roundRect">
            <a:avLst>
              <a:gd name="adj" fmla="val 438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9808091" y="3606125"/>
            <a:ext cx="408253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b="1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Lakshmi Prasana - 21JN1A4515</a:t>
            </a:r>
            <a:endParaRPr lang="en-US" sz="1750" b="1" dirty="0"/>
          </a:p>
        </p:txBody>
      </p:sp>
      <p:sp>
        <p:nvSpPr>
          <p:cNvPr id="13" name="Text 9"/>
          <p:cNvSpPr/>
          <p:nvPr/>
        </p:nvSpPr>
        <p:spPr>
          <a:xfrm>
            <a:off x="9808091" y="4095393"/>
            <a:ext cx="408253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b="1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Harini - 21JN1A450</a:t>
            </a:r>
            <a:r>
              <a:rPr lang="en-IN" altLang="en-US" sz="1750" b="1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</a:t>
            </a:r>
            <a:endParaRPr lang="en-IN" altLang="en-US" sz="1750" b="1" kern="0" spc="-35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9808091" y="4584025"/>
            <a:ext cx="408253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b="1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Suseela - 21JN1A4581</a:t>
            </a:r>
            <a:endParaRPr lang="en-US" sz="1750" b="1" dirty="0"/>
          </a:p>
        </p:txBody>
      </p:sp>
      <p:sp>
        <p:nvSpPr>
          <p:cNvPr id="15" name="Text 11"/>
          <p:cNvSpPr/>
          <p:nvPr/>
        </p:nvSpPr>
        <p:spPr>
          <a:xfrm>
            <a:off x="9808091" y="5073293"/>
            <a:ext cx="408253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b="1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Durga Devi - 21JN1A4550</a:t>
            </a:r>
            <a:endParaRPr lang="en-US" sz="175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0" y="0"/>
            <a:ext cx="5994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14270" y="537210"/>
            <a:ext cx="3855085" cy="75184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4375"/>
              </a:lnSpc>
              <a:buNone/>
            </a:pPr>
            <a:r>
              <a:rPr lang="en-US" sz="4000" b="1" kern="0" spc="-105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INTRODUCTION</a:t>
            </a:r>
            <a:endParaRPr lang="en-US" sz="4000" b="1" dirty="0"/>
          </a:p>
        </p:txBody>
      </p:sp>
      <p:sp>
        <p:nvSpPr>
          <p:cNvPr id="6" name="Shape 2"/>
          <p:cNvSpPr/>
          <p:nvPr/>
        </p:nvSpPr>
        <p:spPr>
          <a:xfrm>
            <a:off x="833199" y="179331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93458" y="1834991"/>
            <a:ext cx="179427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kern="0" spc="-79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</a:t>
            </a:r>
            <a:endParaRPr lang="en-US" sz="2625" dirty="0"/>
          </a:p>
        </p:txBody>
      </p:sp>
      <p:sp>
        <p:nvSpPr>
          <p:cNvPr id="8" name="Text 4"/>
          <p:cNvSpPr/>
          <p:nvPr/>
        </p:nvSpPr>
        <p:spPr>
          <a:xfrm>
            <a:off x="1555313" y="1869638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kern="0" spc="-66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Global Reach</a:t>
            </a:r>
            <a:endParaRPr lang="en-US" sz="2185" b="1" dirty="0"/>
          </a:p>
        </p:txBody>
      </p:sp>
      <p:sp>
        <p:nvSpPr>
          <p:cNvPr id="9" name="Text 5"/>
          <p:cNvSpPr/>
          <p:nvPr/>
        </p:nvSpPr>
        <p:spPr>
          <a:xfrm>
            <a:off x="1555313" y="2350056"/>
            <a:ext cx="6755487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Multilingual social media analytics enables organizations to reach diverse audiences and understand their preferences and behaviors.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833199" y="345662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93458" y="3498294"/>
            <a:ext cx="179427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kern="0" spc="-79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</a:t>
            </a:r>
            <a:endParaRPr lang="en-US" sz="2625" dirty="0"/>
          </a:p>
        </p:txBody>
      </p:sp>
      <p:sp>
        <p:nvSpPr>
          <p:cNvPr id="12" name="Text 8"/>
          <p:cNvSpPr/>
          <p:nvPr/>
        </p:nvSpPr>
        <p:spPr>
          <a:xfrm>
            <a:off x="1555313" y="3532942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kern="0" spc="-66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Cultural Insights</a:t>
            </a:r>
            <a:endParaRPr lang="en-US" sz="2185" b="1" dirty="0"/>
          </a:p>
        </p:txBody>
      </p:sp>
      <p:sp>
        <p:nvSpPr>
          <p:cNvPr id="13" name="Text 9"/>
          <p:cNvSpPr/>
          <p:nvPr/>
        </p:nvSpPr>
        <p:spPr>
          <a:xfrm>
            <a:off x="1555313" y="4013359"/>
            <a:ext cx="6755487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provides valuable insights into cultural nuances, allowing for targeted and culturally sensitive marketing strategies.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11992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93458" y="5161598"/>
            <a:ext cx="179427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kern="0" spc="-79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</a:t>
            </a:r>
            <a:endParaRPr lang="en-US" sz="2625" dirty="0"/>
          </a:p>
        </p:txBody>
      </p:sp>
      <p:sp>
        <p:nvSpPr>
          <p:cNvPr id="16" name="Text 12"/>
          <p:cNvSpPr/>
          <p:nvPr/>
        </p:nvSpPr>
        <p:spPr>
          <a:xfrm>
            <a:off x="1555313" y="5196245"/>
            <a:ext cx="2721888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kern="0" spc="-66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Competitive Advantage</a:t>
            </a:r>
            <a:endParaRPr lang="en-US" sz="2185" b="1" dirty="0"/>
          </a:p>
        </p:txBody>
      </p:sp>
      <p:sp>
        <p:nvSpPr>
          <p:cNvPr id="17" name="Text 13"/>
          <p:cNvSpPr/>
          <p:nvPr/>
        </p:nvSpPr>
        <p:spPr>
          <a:xfrm>
            <a:off x="1555313" y="5676662"/>
            <a:ext cx="6755487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analyzing multilingual social media data, businesses can gain a competitive edge by understanding regional trends and sentiments.</a:t>
            </a: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833199" y="6720721"/>
            <a:ext cx="444388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endParaRPr lang="en-US" sz="437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000018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 l="18634"/>
          <a:stretch>
            <a:fillRect/>
          </a:stretch>
        </p:blipFill>
        <p:spPr>
          <a:xfrm>
            <a:off x="-5715" y="0"/>
            <a:ext cx="5492115" cy="82308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19975" y="607695"/>
            <a:ext cx="5443855" cy="102362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5435"/>
              </a:lnSpc>
              <a:buNone/>
            </a:pPr>
            <a:r>
              <a:rPr lang="en-US" sz="4800" b="1" kern="0" spc="-13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</a:t>
            </a:r>
            <a:r>
              <a:rPr lang="en-IN" altLang="en-US" sz="4800" b="1" kern="0" spc="-13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MPORTANCE</a:t>
            </a:r>
            <a:endParaRPr lang="en-IN" altLang="en-US" sz="4800" b="1" kern="0" spc="-130" dirty="0">
              <a:solidFill>
                <a:srgbClr val="FFFFF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956" y="2320052"/>
            <a:ext cx="1104781" cy="176772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751088" y="2540913"/>
            <a:ext cx="2209681" cy="3452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400" b="1" kern="0" spc="-6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Global Audience</a:t>
            </a:r>
            <a:endParaRPr lang="en-US" sz="2400" b="1" dirty="0"/>
          </a:p>
        </p:txBody>
      </p:sp>
      <p:sp>
        <p:nvSpPr>
          <p:cNvPr id="8" name="Text 3"/>
          <p:cNvSpPr/>
          <p:nvPr/>
        </p:nvSpPr>
        <p:spPr>
          <a:xfrm>
            <a:off x="7751088" y="3018711"/>
            <a:ext cx="6050756" cy="70699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Reaching international audiences and understanding their engagement is key for expansion and growth.</a:t>
            </a:r>
            <a:endParaRPr lang="en-US" sz="174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4956" y="4087773"/>
            <a:ext cx="1104781" cy="17677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751088" y="4308634"/>
            <a:ext cx="2209681" cy="3452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400" b="1" kern="0" spc="-6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Cultural Relevance</a:t>
            </a:r>
            <a:endParaRPr lang="en-US" sz="2400" b="1" dirty="0"/>
          </a:p>
        </p:txBody>
      </p:sp>
      <p:sp>
        <p:nvSpPr>
          <p:cNvPr id="11" name="Text 5"/>
          <p:cNvSpPr/>
          <p:nvPr/>
        </p:nvSpPr>
        <p:spPr>
          <a:xfrm>
            <a:off x="7751088" y="4786432"/>
            <a:ext cx="6050756" cy="70699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cultural contexts and language nuances helps in crafting more impactful messaging and content.</a:t>
            </a:r>
            <a:endParaRPr lang="en-US" sz="174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4956" y="5855494"/>
            <a:ext cx="1104781" cy="176772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751088" y="6076355"/>
            <a:ext cx="2209681" cy="3452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400" b="1" kern="0" spc="-6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Market Insights</a:t>
            </a:r>
            <a:endParaRPr lang="en-US" sz="2400" b="1" dirty="0"/>
          </a:p>
        </p:txBody>
      </p:sp>
      <p:sp>
        <p:nvSpPr>
          <p:cNvPr id="14" name="Text 7"/>
          <p:cNvSpPr/>
          <p:nvPr/>
        </p:nvSpPr>
        <p:spPr>
          <a:xfrm>
            <a:off x="7751088" y="6554153"/>
            <a:ext cx="6050756" cy="70699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Analyzing multilingual social media data provides insights into regional market trends and consumer behaviors.</a:t>
            </a:r>
            <a:endParaRPr lang="en-US" sz="174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 t="9097"/>
          <a:stretch>
            <a:fillRect/>
          </a:stretch>
        </p:blipFill>
        <p:spPr>
          <a:xfrm>
            <a:off x="8875395" y="-22225"/>
            <a:ext cx="5785485" cy="82518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49045" y="1033780"/>
            <a:ext cx="6239510" cy="8470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5470"/>
              </a:lnSpc>
              <a:buNone/>
            </a:pPr>
            <a:r>
              <a:rPr lang="en-US" sz="4800" b="1" kern="0" spc="-13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</a:t>
            </a:r>
            <a:r>
              <a:rPr lang="en-IN" altLang="en-US" sz="4800" b="1" kern="0" spc="-13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HALLENGES</a:t>
            </a:r>
            <a:endParaRPr lang="en-IN" altLang="en-US" sz="4800" b="1" kern="0" spc="-131" dirty="0">
              <a:solidFill>
                <a:srgbClr val="FFFFF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40489" y="2838887"/>
            <a:ext cx="2130862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400" b="1" kern="0" spc="-66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Linguistic Complexity</a:t>
            </a:r>
            <a:endParaRPr lang="en-US" sz="2400" b="1" dirty="0"/>
          </a:p>
        </p:txBody>
      </p:sp>
      <p:sp>
        <p:nvSpPr>
          <p:cNvPr id="7" name="Text 3"/>
          <p:cNvSpPr/>
          <p:nvPr/>
        </p:nvSpPr>
        <p:spPr>
          <a:xfrm>
            <a:off x="740489" y="3948470"/>
            <a:ext cx="2130862" cy="213240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Dealing with varied linguistic structures and nuances requires advanced language processing algorithms.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3467100" y="2847340"/>
            <a:ext cx="2131060" cy="685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400" b="1" kern="0" spc="-66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</a:t>
            </a:r>
            <a:endParaRPr lang="en-US" sz="2400" b="1" kern="0" spc="-66" dirty="0">
              <a:solidFill>
                <a:srgbClr val="FFFFF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735"/>
              </a:lnSpc>
              <a:buNone/>
            </a:pPr>
            <a:r>
              <a:rPr lang="en-US" sz="2400" b="1" kern="0" spc="-66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Volume</a:t>
            </a:r>
            <a:endParaRPr lang="en-US" sz="2400" b="1" dirty="0"/>
          </a:p>
        </p:txBody>
      </p:sp>
      <p:sp>
        <p:nvSpPr>
          <p:cNvPr id="9" name="Text 5"/>
          <p:cNvSpPr/>
          <p:nvPr/>
        </p:nvSpPr>
        <p:spPr>
          <a:xfrm>
            <a:off x="3467298" y="3948628"/>
            <a:ext cx="2130862" cy="213240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Handling large volumes of multilingual data from diverse regions and platforms can be overwhelming.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6090603" y="2838887"/>
            <a:ext cx="2130862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400" b="1" kern="0" spc="-66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Cultural Sensitivity</a:t>
            </a:r>
            <a:endParaRPr lang="en-US" sz="2400" b="1" dirty="0"/>
          </a:p>
        </p:txBody>
      </p:sp>
      <p:sp>
        <p:nvSpPr>
          <p:cNvPr id="11" name="Text 7"/>
          <p:cNvSpPr/>
          <p:nvPr/>
        </p:nvSpPr>
        <p:spPr>
          <a:xfrm>
            <a:off x="6089333" y="3948470"/>
            <a:ext cx="2130862" cy="213240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Interpreting content accurately within its cultural context is a significant challenge in multilingual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000018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30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02216" y="598289"/>
            <a:ext cx="7512367" cy="203954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5355"/>
              </a:lnSpc>
              <a:buNone/>
            </a:pPr>
            <a:r>
              <a:rPr lang="en-US" sz="4285" b="1" kern="0" spc="-128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Tools and Techniques for Multilingual Social Media Analytics</a:t>
            </a:r>
            <a:endParaRPr lang="en-US" sz="4285" b="1" dirty="0"/>
          </a:p>
        </p:txBody>
      </p:sp>
      <p:sp>
        <p:nvSpPr>
          <p:cNvPr id="6" name="Shape 2"/>
          <p:cNvSpPr/>
          <p:nvPr/>
        </p:nvSpPr>
        <p:spPr>
          <a:xfrm>
            <a:off x="6302216" y="3133963"/>
            <a:ext cx="489466" cy="489466"/>
          </a:xfrm>
          <a:prstGeom prst="roundRect">
            <a:avLst>
              <a:gd name="adj" fmla="val 2000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459022" y="3174682"/>
            <a:ext cx="175736" cy="40790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10"/>
              </a:lnSpc>
              <a:buNone/>
            </a:pPr>
            <a:r>
              <a:rPr lang="en-US" sz="2570" kern="0" spc="-7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</a:t>
            </a:r>
            <a:endParaRPr lang="en-US" sz="2570" dirty="0"/>
          </a:p>
        </p:txBody>
      </p:sp>
      <p:sp>
        <p:nvSpPr>
          <p:cNvPr id="8" name="Text 4"/>
          <p:cNvSpPr/>
          <p:nvPr/>
        </p:nvSpPr>
        <p:spPr>
          <a:xfrm>
            <a:off x="7009209" y="3208734"/>
            <a:ext cx="2175629" cy="33992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675"/>
              </a:lnSpc>
              <a:buNone/>
            </a:pPr>
            <a:r>
              <a:rPr lang="en-US" sz="2400" b="1" kern="0" spc="-6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NLP Algorithms</a:t>
            </a:r>
            <a:endParaRPr lang="en-US" sz="2400" b="1" dirty="0"/>
          </a:p>
        </p:txBody>
      </p:sp>
      <p:sp>
        <p:nvSpPr>
          <p:cNvPr id="9" name="Text 5"/>
          <p:cNvSpPr/>
          <p:nvPr/>
        </p:nvSpPr>
        <p:spPr>
          <a:xfrm>
            <a:off x="7009209" y="3679150"/>
            <a:ext cx="6805374" cy="69603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40"/>
              </a:lnSpc>
              <a:buNone/>
            </a:pPr>
            <a:r>
              <a:rPr lang="en-US" sz="1715" kern="0" spc="-3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Natural Language Processing algorithms enable sentiment analysis and language-specific data interpretation.</a:t>
            </a:r>
            <a:endParaRPr lang="en-US" sz="1715" dirty="0"/>
          </a:p>
        </p:txBody>
      </p:sp>
      <p:sp>
        <p:nvSpPr>
          <p:cNvPr id="10" name="Shape 6"/>
          <p:cNvSpPr/>
          <p:nvPr/>
        </p:nvSpPr>
        <p:spPr>
          <a:xfrm>
            <a:off x="6302216" y="4762619"/>
            <a:ext cx="489466" cy="489466"/>
          </a:xfrm>
          <a:prstGeom prst="roundRect">
            <a:avLst>
              <a:gd name="adj" fmla="val 2000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459022" y="4803338"/>
            <a:ext cx="175736" cy="40790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10"/>
              </a:lnSpc>
              <a:buNone/>
            </a:pPr>
            <a:r>
              <a:rPr lang="en-US" sz="2570" kern="0" spc="-7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</a:t>
            </a:r>
            <a:endParaRPr lang="en-US" sz="2570" dirty="0"/>
          </a:p>
        </p:txBody>
      </p:sp>
      <p:sp>
        <p:nvSpPr>
          <p:cNvPr id="12" name="Text 8"/>
          <p:cNvSpPr/>
          <p:nvPr/>
        </p:nvSpPr>
        <p:spPr>
          <a:xfrm>
            <a:off x="7009209" y="4837390"/>
            <a:ext cx="2884527" cy="33992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675"/>
              </a:lnSpc>
              <a:buNone/>
            </a:pPr>
            <a:r>
              <a:rPr lang="en-US" sz="2400" b="1" kern="0" spc="-6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Language Detection APIs</a:t>
            </a:r>
            <a:endParaRPr lang="en-US" sz="2400" b="1" dirty="0"/>
          </a:p>
        </p:txBody>
      </p:sp>
      <p:sp>
        <p:nvSpPr>
          <p:cNvPr id="13" name="Text 9"/>
          <p:cNvSpPr/>
          <p:nvPr/>
        </p:nvSpPr>
        <p:spPr>
          <a:xfrm>
            <a:off x="7009209" y="5307806"/>
            <a:ext cx="6805374" cy="69603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40"/>
              </a:lnSpc>
              <a:buNone/>
            </a:pPr>
            <a:r>
              <a:rPr lang="en-US" sz="1715" kern="0" spc="-3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Application Programming Interfaces for language detection assist in categorizing and organizing multilingual content.</a:t>
            </a:r>
            <a:endParaRPr lang="en-US" sz="1715" dirty="0"/>
          </a:p>
        </p:txBody>
      </p:sp>
      <p:sp>
        <p:nvSpPr>
          <p:cNvPr id="14" name="Shape 10"/>
          <p:cNvSpPr/>
          <p:nvPr/>
        </p:nvSpPr>
        <p:spPr>
          <a:xfrm>
            <a:off x="6302216" y="6391275"/>
            <a:ext cx="489466" cy="489466"/>
          </a:xfrm>
          <a:prstGeom prst="roundRect">
            <a:avLst>
              <a:gd name="adj" fmla="val 2000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459022" y="6431994"/>
            <a:ext cx="175736" cy="40790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10"/>
              </a:lnSpc>
              <a:buNone/>
            </a:pPr>
            <a:r>
              <a:rPr lang="en-US" sz="2570" kern="0" spc="-7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</a:t>
            </a:r>
            <a:endParaRPr lang="en-US" sz="2570" dirty="0"/>
          </a:p>
        </p:txBody>
      </p:sp>
      <p:sp>
        <p:nvSpPr>
          <p:cNvPr id="16" name="Text 12"/>
          <p:cNvSpPr/>
          <p:nvPr/>
        </p:nvSpPr>
        <p:spPr>
          <a:xfrm>
            <a:off x="7009209" y="6466046"/>
            <a:ext cx="2220397" cy="33992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675"/>
              </a:lnSpc>
              <a:buNone/>
            </a:pPr>
            <a:r>
              <a:rPr lang="en-US" sz="2400" b="1" kern="0" spc="-6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Cultural Proficiency</a:t>
            </a:r>
            <a:endParaRPr lang="en-US" sz="2400" b="1" dirty="0"/>
          </a:p>
        </p:txBody>
      </p:sp>
      <p:sp>
        <p:nvSpPr>
          <p:cNvPr id="17" name="Text 13"/>
          <p:cNvSpPr/>
          <p:nvPr/>
        </p:nvSpPr>
        <p:spPr>
          <a:xfrm>
            <a:off x="7009209" y="6936462"/>
            <a:ext cx="6805374" cy="69603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40"/>
              </a:lnSpc>
              <a:buNone/>
            </a:pPr>
            <a:r>
              <a:rPr lang="en-US" sz="1715" kern="0" spc="-3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Utilizing professionals with cultural expertise to accurately interpret content and sentiments in different languages.</a:t>
            </a:r>
            <a:endParaRPr lang="en-US" sz="171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037993" y="881618"/>
            <a:ext cx="10554414" cy="13887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5470"/>
              </a:lnSpc>
              <a:buNone/>
            </a:pPr>
            <a:r>
              <a:rPr lang="en-US" sz="4300" b="1" kern="0" spc="-13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Case Studies of Successful Multilingual Social Media Analytics</a:t>
            </a:r>
            <a:endParaRPr lang="en-US" sz="4300" b="1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628" y="2784554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237559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400" b="1" kern="0" spc="-66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Brand Campaigns</a:t>
            </a:r>
            <a:endParaRPr lang="en-US" sz="2400" b="1" dirty="0"/>
          </a:p>
        </p:txBody>
      </p:sp>
      <p:sp>
        <p:nvSpPr>
          <p:cNvPr id="7" name="Text 3"/>
          <p:cNvSpPr/>
          <p:nvPr/>
        </p:nvSpPr>
        <p:spPr>
          <a:xfrm>
            <a:off x="2038628" y="5822117"/>
            <a:ext cx="3295888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Successful utilization of multilingual analytics for targeted and impactful global marketing campaigns.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784554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5237678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400" b="1" kern="0" spc="-66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Market Expansion</a:t>
            </a:r>
            <a:endParaRPr lang="en-US" sz="2400" b="1" dirty="0"/>
          </a:p>
        </p:txBody>
      </p:sp>
      <p:sp>
        <p:nvSpPr>
          <p:cNvPr id="10" name="Text 5"/>
          <p:cNvSpPr/>
          <p:nvPr/>
        </p:nvSpPr>
        <p:spPr>
          <a:xfrm>
            <a:off x="5667137" y="5821601"/>
            <a:ext cx="329600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Real-world cases of companies expanding into new markets based on insights from multilingual social media data.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5765" y="2784554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5237678"/>
            <a:ext cx="272260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400" b="1" kern="0" spc="-66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Engagement Strategies</a:t>
            </a:r>
            <a:endParaRPr lang="en-US" sz="2400" b="1" dirty="0"/>
          </a:p>
        </p:txBody>
      </p:sp>
      <p:sp>
        <p:nvSpPr>
          <p:cNvPr id="13" name="Text 7"/>
          <p:cNvSpPr/>
          <p:nvPr/>
        </p:nvSpPr>
        <p:spPr>
          <a:xfrm>
            <a:off x="9295765" y="5821601"/>
            <a:ext cx="329600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Case studies showcasing enhanced engagement through culturally relevant multilingual content.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455930" y="934085"/>
            <a:ext cx="8065770" cy="13423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5470"/>
              </a:lnSpc>
              <a:buNone/>
            </a:pPr>
            <a:r>
              <a:rPr lang="en-US" sz="4000" b="1" kern="0" spc="-13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Best Practices for Conducting Multilingual Social Media Analytics</a:t>
            </a:r>
            <a:endParaRPr lang="en-US" sz="4000" b="1" dirty="0"/>
          </a:p>
        </p:txBody>
      </p:sp>
      <p:sp>
        <p:nvSpPr>
          <p:cNvPr id="6" name="Text 3"/>
          <p:cNvSpPr/>
          <p:nvPr/>
        </p:nvSpPr>
        <p:spPr>
          <a:xfrm>
            <a:off x="571540" y="3286919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342900" indent="-342900" algn="ctr">
              <a:lnSpc>
                <a:spcPts val="2735"/>
              </a:lnSpc>
              <a:buFont typeface="Wingdings" panose="05000000000000000000" charset="0"/>
              <a:buChar char="§"/>
            </a:pPr>
            <a:r>
              <a:rPr lang="en-US" sz="2400" b="1" kern="0" spc="-66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Quality</a:t>
            </a:r>
            <a:endParaRPr lang="en-US" sz="2400" b="1" dirty="0"/>
          </a:p>
        </p:txBody>
      </p:sp>
      <p:sp>
        <p:nvSpPr>
          <p:cNvPr id="7" name="Text 4"/>
          <p:cNvSpPr/>
          <p:nvPr/>
        </p:nvSpPr>
        <p:spPr>
          <a:xfrm>
            <a:off x="3389630" y="3286760"/>
            <a:ext cx="5235575" cy="10661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Ensuring accurate multilingual data collection and relevant data sources for reliable insights.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55930" y="4500245"/>
            <a:ext cx="2771140" cy="85407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342900" indent="-342900" algn="ctr">
              <a:lnSpc>
                <a:spcPts val="2735"/>
              </a:lnSpc>
              <a:buFont typeface="Wingdings" panose="05000000000000000000" charset="0"/>
              <a:buChar char="§"/>
            </a:pPr>
            <a:r>
              <a:rPr lang="en-US" sz="2400" b="1" kern="0" spc="-66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Cross-Cultural </a:t>
            </a:r>
            <a:endParaRPr lang="en-US" sz="2400" b="1" kern="0" spc="-66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indent="0" algn="ctr">
              <a:lnSpc>
                <a:spcPts val="2735"/>
              </a:lnSpc>
              <a:buFont typeface="Wingdings" panose="05000000000000000000" charset="0"/>
              <a:buNone/>
            </a:pPr>
            <a:r>
              <a:rPr lang="en-IN" altLang="en-US" sz="2400" b="1" kern="0" spc="-66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</a:t>
            </a:r>
            <a:r>
              <a:rPr lang="en-US" sz="2400" b="1" kern="0" spc="-66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Collaboration</a:t>
            </a:r>
            <a:endParaRPr lang="en-US" sz="2400" b="1" dirty="0"/>
          </a:p>
        </p:txBody>
      </p:sp>
      <p:sp>
        <p:nvSpPr>
          <p:cNvPr id="10" name="Text 7"/>
          <p:cNvSpPr/>
          <p:nvPr/>
        </p:nvSpPr>
        <p:spPr>
          <a:xfrm>
            <a:off x="3389630" y="4500245"/>
            <a:ext cx="5235575" cy="10661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Promoting collaboration between language experts and analytics professionals for holistic insights.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19760" y="6069330"/>
            <a:ext cx="2607310" cy="60134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342900" indent="-342900" algn="ctr">
              <a:lnSpc>
                <a:spcPts val="2735"/>
              </a:lnSpc>
              <a:buFont typeface="Wingdings" panose="05000000000000000000" charset="0"/>
              <a:buChar char="§"/>
            </a:pPr>
            <a:r>
              <a:rPr lang="en-US" sz="2400" b="1" kern="0" spc="-66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Localized Content</a:t>
            </a:r>
            <a:endParaRPr lang="en-US" sz="2400" b="1" dirty="0"/>
          </a:p>
        </p:txBody>
      </p:sp>
      <p:sp>
        <p:nvSpPr>
          <p:cNvPr id="13" name="Text 10"/>
          <p:cNvSpPr/>
          <p:nvPr/>
        </p:nvSpPr>
        <p:spPr>
          <a:xfrm>
            <a:off x="3389630" y="5967730"/>
            <a:ext cx="5224145" cy="14217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Creating region-specific, culturally sensitive content to enhance engagement and brand perception.</a:t>
            </a:r>
            <a:endParaRPr lang="en-US" sz="1750" dirty="0"/>
          </a:p>
        </p:txBody>
      </p:sp>
      <p:pic>
        <p:nvPicPr>
          <p:cNvPr id="16" name="Picture 15" descr="521_2023_8629_Fig1_HTM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7765" y="0"/>
            <a:ext cx="5842635" cy="82384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1751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354195" y="2769235"/>
            <a:ext cx="5922645" cy="103187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lnSpc>
                <a:spcPts val="4280"/>
              </a:lnSpc>
              <a:buNone/>
            </a:pPr>
            <a:r>
              <a:rPr lang="en-US" sz="4800" b="1" kern="0" spc="-103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</a:t>
            </a:r>
            <a:r>
              <a:rPr lang="en-IN" altLang="en-US" sz="4800" b="1" kern="0" spc="-103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UTURE TRENDS</a:t>
            </a:r>
            <a:r>
              <a:rPr lang="en-US" sz="4800" b="1" kern="0" spc="-103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endParaRPr lang="en-US" sz="4800" b="1" dirty="0"/>
          </a:p>
        </p:txBody>
      </p:sp>
      <p:sp>
        <p:nvSpPr>
          <p:cNvPr id="6" name="Shape 2"/>
          <p:cNvSpPr/>
          <p:nvPr/>
        </p:nvSpPr>
        <p:spPr>
          <a:xfrm>
            <a:off x="7297698" y="4002286"/>
            <a:ext cx="34766" cy="3748683"/>
          </a:xfrm>
          <a:prstGeom prst="roundRect">
            <a:avLst>
              <a:gd name="adj" fmla="val 225247"/>
            </a:avLst>
          </a:prstGeom>
          <a:solidFill>
            <a:srgbClr val="313E80"/>
          </a:solidFill>
        </p:spPr>
      </p:sp>
      <p:sp>
        <p:nvSpPr>
          <p:cNvPr id="7" name="Shape 3"/>
          <p:cNvSpPr/>
          <p:nvPr/>
        </p:nvSpPr>
        <p:spPr>
          <a:xfrm>
            <a:off x="6510337" y="4490442"/>
            <a:ext cx="609005" cy="34766"/>
          </a:xfrm>
          <a:prstGeom prst="roundRect">
            <a:avLst>
              <a:gd name="adj" fmla="val 225247"/>
            </a:avLst>
          </a:prstGeom>
          <a:solidFill>
            <a:srgbClr val="313E80"/>
          </a:solidFill>
        </p:spPr>
      </p:sp>
      <p:sp>
        <p:nvSpPr>
          <p:cNvPr id="8" name="Shape 4"/>
          <p:cNvSpPr/>
          <p:nvPr/>
        </p:nvSpPr>
        <p:spPr>
          <a:xfrm>
            <a:off x="7119342" y="4312206"/>
            <a:ext cx="391478" cy="391478"/>
          </a:xfrm>
          <a:prstGeom prst="roundRect">
            <a:avLst>
              <a:gd name="adj" fmla="val 2000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7244715" y="4344829"/>
            <a:ext cx="140613" cy="32623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570"/>
              </a:lnSpc>
              <a:buNone/>
            </a:pPr>
            <a:r>
              <a:rPr lang="en-US" sz="2055" kern="0" spc="-62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</a:t>
            </a:r>
            <a:endParaRPr lang="en-US" sz="2055" dirty="0"/>
          </a:p>
        </p:txBody>
      </p:sp>
      <p:sp>
        <p:nvSpPr>
          <p:cNvPr id="10" name="Text 6"/>
          <p:cNvSpPr/>
          <p:nvPr/>
        </p:nvSpPr>
        <p:spPr>
          <a:xfrm>
            <a:off x="4617958" y="4350187"/>
            <a:ext cx="1740098" cy="27182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r">
              <a:lnSpc>
                <a:spcPts val="2140"/>
              </a:lnSpc>
              <a:buNone/>
            </a:pPr>
            <a:r>
              <a:rPr lang="en-US" sz="1715" kern="0" spc="-5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Advancements</a:t>
            </a:r>
            <a:endParaRPr lang="en-US" sz="1715" dirty="0"/>
          </a:p>
        </p:txBody>
      </p:sp>
      <p:sp>
        <p:nvSpPr>
          <p:cNvPr id="11" name="Text 7"/>
          <p:cNvSpPr/>
          <p:nvPr/>
        </p:nvSpPr>
        <p:spPr>
          <a:xfrm>
            <a:off x="3182183" y="4726305"/>
            <a:ext cx="3175873" cy="83546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r">
              <a:lnSpc>
                <a:spcPts val="2190"/>
              </a:lnSpc>
              <a:buNone/>
            </a:pPr>
            <a:r>
              <a:rPr lang="en-US" sz="1370" kern="0" spc="-2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Integration of advanced AI technologies to facilitate real-time multilingual analysis and decision-making.</a:t>
            </a:r>
            <a:endParaRPr lang="en-US" sz="1370" dirty="0"/>
          </a:p>
        </p:txBody>
      </p:sp>
      <p:sp>
        <p:nvSpPr>
          <p:cNvPr id="12" name="Shape 8"/>
          <p:cNvSpPr/>
          <p:nvPr/>
        </p:nvSpPr>
        <p:spPr>
          <a:xfrm>
            <a:off x="7510820" y="5360432"/>
            <a:ext cx="609005" cy="34766"/>
          </a:xfrm>
          <a:prstGeom prst="roundRect">
            <a:avLst>
              <a:gd name="adj" fmla="val 225247"/>
            </a:avLst>
          </a:prstGeom>
          <a:solidFill>
            <a:srgbClr val="313E80"/>
          </a:solidFill>
        </p:spPr>
      </p:sp>
      <p:sp>
        <p:nvSpPr>
          <p:cNvPr id="13" name="Shape 9"/>
          <p:cNvSpPr/>
          <p:nvPr/>
        </p:nvSpPr>
        <p:spPr>
          <a:xfrm>
            <a:off x="7119342" y="5182195"/>
            <a:ext cx="391478" cy="391478"/>
          </a:xfrm>
          <a:prstGeom prst="roundRect">
            <a:avLst>
              <a:gd name="adj" fmla="val 2000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44715" y="5214818"/>
            <a:ext cx="140613" cy="32623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570"/>
              </a:lnSpc>
              <a:buNone/>
            </a:pPr>
            <a:r>
              <a:rPr lang="en-US" sz="2055" kern="0" spc="-62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</a:t>
            </a:r>
            <a:endParaRPr lang="en-US" sz="2055" dirty="0"/>
          </a:p>
        </p:txBody>
      </p:sp>
      <p:sp>
        <p:nvSpPr>
          <p:cNvPr id="15" name="Text 11"/>
          <p:cNvSpPr/>
          <p:nvPr/>
        </p:nvSpPr>
        <p:spPr>
          <a:xfrm>
            <a:off x="8272105" y="5220176"/>
            <a:ext cx="2301240" cy="27182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40"/>
              </a:lnSpc>
              <a:buNone/>
            </a:pPr>
            <a:r>
              <a:rPr lang="en-US" sz="1715" kern="0" spc="-5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Language Agnostic Tools</a:t>
            </a:r>
            <a:endParaRPr lang="en-US" sz="1715" dirty="0"/>
          </a:p>
        </p:txBody>
      </p:sp>
      <p:sp>
        <p:nvSpPr>
          <p:cNvPr id="16" name="Text 12"/>
          <p:cNvSpPr/>
          <p:nvPr/>
        </p:nvSpPr>
        <p:spPr>
          <a:xfrm>
            <a:off x="8272105" y="5596295"/>
            <a:ext cx="3175992" cy="111394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190"/>
              </a:lnSpc>
              <a:buNone/>
            </a:pPr>
            <a:r>
              <a:rPr lang="en-US" sz="1370" kern="0" spc="-2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Development of tools that can seamlessly process and interpret multiple languages without the need for language-specific configurations.</a:t>
            </a:r>
            <a:endParaRPr lang="en-US" sz="1370" dirty="0"/>
          </a:p>
        </p:txBody>
      </p:sp>
      <p:sp>
        <p:nvSpPr>
          <p:cNvPr id="17" name="Shape 13"/>
          <p:cNvSpPr/>
          <p:nvPr/>
        </p:nvSpPr>
        <p:spPr>
          <a:xfrm>
            <a:off x="6510337" y="6366391"/>
            <a:ext cx="609005" cy="34766"/>
          </a:xfrm>
          <a:prstGeom prst="roundRect">
            <a:avLst>
              <a:gd name="adj" fmla="val 225247"/>
            </a:avLst>
          </a:prstGeom>
          <a:solidFill>
            <a:srgbClr val="313E80"/>
          </a:solidFill>
        </p:spPr>
      </p:sp>
      <p:sp>
        <p:nvSpPr>
          <p:cNvPr id="18" name="Shape 14"/>
          <p:cNvSpPr/>
          <p:nvPr/>
        </p:nvSpPr>
        <p:spPr>
          <a:xfrm>
            <a:off x="7119342" y="6188154"/>
            <a:ext cx="391478" cy="391478"/>
          </a:xfrm>
          <a:prstGeom prst="roundRect">
            <a:avLst>
              <a:gd name="adj" fmla="val 2000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244715" y="6220777"/>
            <a:ext cx="140613" cy="32623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570"/>
              </a:lnSpc>
              <a:buNone/>
            </a:pPr>
            <a:r>
              <a:rPr lang="en-US" sz="2055" kern="0" spc="-62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</a:t>
            </a:r>
            <a:endParaRPr lang="en-US" sz="2055" dirty="0"/>
          </a:p>
        </p:txBody>
      </p:sp>
      <p:sp>
        <p:nvSpPr>
          <p:cNvPr id="20" name="Text 16"/>
          <p:cNvSpPr/>
          <p:nvPr/>
        </p:nvSpPr>
        <p:spPr>
          <a:xfrm>
            <a:off x="4332208" y="6226135"/>
            <a:ext cx="2025848" cy="27182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r">
              <a:lnSpc>
                <a:spcPts val="2140"/>
              </a:lnSpc>
              <a:buNone/>
            </a:pPr>
            <a:r>
              <a:rPr lang="en-US" sz="1715" kern="0" spc="-5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Hyper-Personalization</a:t>
            </a:r>
            <a:endParaRPr lang="en-US" sz="1715" dirty="0"/>
          </a:p>
        </p:txBody>
      </p:sp>
      <p:sp>
        <p:nvSpPr>
          <p:cNvPr id="21" name="Text 17"/>
          <p:cNvSpPr/>
          <p:nvPr/>
        </p:nvSpPr>
        <p:spPr>
          <a:xfrm>
            <a:off x="3182183" y="6602254"/>
            <a:ext cx="3175873" cy="83546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r">
              <a:lnSpc>
                <a:spcPts val="2190"/>
              </a:lnSpc>
              <a:buNone/>
            </a:pPr>
            <a:r>
              <a:rPr lang="en-US" sz="1370" kern="0" spc="-2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Utilizing multilingual data to personalize content and interactions at a hyper-local level for global audiences.</a:t>
            </a:r>
            <a:endParaRPr lang="en-US" sz="137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3829</Words>
  <Application>WPS Presentation</Application>
  <PresentationFormat>On-screen Show (16:9)</PresentationFormat>
  <Paragraphs>160</Paragraphs>
  <Slides>13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8" baseType="lpstr">
      <vt:lpstr>Arial</vt:lpstr>
      <vt:lpstr>SimSun</vt:lpstr>
      <vt:lpstr>Wingdings</vt:lpstr>
      <vt:lpstr>Roboto</vt:lpstr>
      <vt:lpstr>Times New Roman</vt:lpstr>
      <vt:lpstr>Roboto</vt:lpstr>
      <vt:lpstr>Roboto</vt:lpstr>
      <vt:lpstr>Wingdings</vt:lpstr>
      <vt:lpstr>Calibri</vt:lpstr>
      <vt:lpstr>Microsoft YaHei</vt:lpstr>
      <vt:lpstr>Arial Unicode MS</vt:lpstr>
      <vt:lpstr>Arial Black</vt:lpstr>
      <vt:lpstr>Franklin Gothic Demi</vt:lpstr>
      <vt:lpstr>Algerian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Asha Jyothi</cp:lastModifiedBy>
  <cp:revision>6</cp:revision>
  <dcterms:created xsi:type="dcterms:W3CDTF">2024-02-09T09:58:00Z</dcterms:created>
  <dcterms:modified xsi:type="dcterms:W3CDTF">2024-02-10T19:03:55Z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8EBB90E1A66D46999FC7F96E6740B8DC_12</vt:lpwstr>
  </property>
  <property fmtid="{D5CDD505-2E9C-101B-9397-08002B2CF9AE}" pid="3" name="KSOProductBuildVer">
    <vt:lpwstr>1033-12.2.0.13431</vt:lpwstr>
  </property>
</Properties>
</file>